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82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43323" y="3721473"/>
            <a:ext cx="5120640" cy="1581150"/>
          </a:xfrm>
        </p:spPr>
        <p:txBody>
          <a:bodyPr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4AB02A5-4FE5-49D9-9E24-09F23B90C45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1475" y="6429375"/>
            <a:ext cx="876300" cy="292100"/>
          </a:xfrm>
        </p:spPr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9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739896" y="1417320"/>
            <a:ext cx="5120640" cy="2304288"/>
          </a:xfrm>
        </p:spPr>
        <p:txBody>
          <a:bodyPr>
            <a:normAutofit/>
          </a:bodyPr>
          <a:lstStyle>
            <a:lvl1pPr>
              <a:defRPr sz="4000" cap="all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3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B02A5-4FE5-49D9-9E24-09F23B90C45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B02A5-4FE5-49D9-9E24-09F23B90C45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>
            <a:spLocks noChangeAspect="1" noEditPoints="1"/>
          </p:cNvSpPr>
          <p:nvPr/>
        </p:nvSpPr>
        <p:spPr bwMode="auto">
          <a:xfrm>
            <a:off x="5489634" y="0"/>
            <a:ext cx="3393768" cy="6858000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B02A5-4FE5-49D9-9E24-09F23B90C45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25" name="Title Placeholder 1"/>
          <p:cNvSpPr>
            <a:spLocks noGrp="1"/>
          </p:cNvSpPr>
          <p:nvPr>
            <p:ph type="title"/>
          </p:nvPr>
        </p:nvSpPr>
        <p:spPr>
          <a:xfrm>
            <a:off x="276225" y="228600"/>
            <a:ext cx="8591550" cy="10668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8595360" cy="49377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4AB02A5-4FE5-49D9-9E24-09F23B90C45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3743324" y="1400174"/>
            <a:ext cx="5120640" cy="1476375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10" name="Freeform 7"/>
          <p:cNvSpPr>
            <a:spLocks noChangeAspect="1" noEditPoints="1"/>
          </p:cNvSpPr>
          <p:nvPr/>
        </p:nvSpPr>
        <p:spPr bwMode="auto">
          <a:xfrm>
            <a:off x="34289" y="136641"/>
            <a:ext cx="3326149" cy="6721359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733800" y="2895599"/>
            <a:ext cx="5129543" cy="2667001"/>
          </a:xfrm>
        </p:spPr>
        <p:txBody>
          <a:bodyPr anchor="t">
            <a:normAutofit/>
          </a:bodyPr>
          <a:lstStyle>
            <a:lvl1pPr>
              <a:defRPr kumimoji="0" lang="en-US" sz="4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B02A5-4FE5-49D9-9E24-09F23B90C45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B02A5-4FE5-49D9-9E24-09F23B90C45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4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5" y="1298448"/>
            <a:ext cx="4248150" cy="509587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4615815" y="1298448"/>
            <a:ext cx="4248150" cy="509587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4AB02A5-4FE5-49D9-9E24-09F23B90C45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B02A5-4FE5-49D9-9E24-09F23B90C45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4AB02A5-4FE5-49D9-9E24-09F23B90C45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2834640" cy="129844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4"/>
          </p:nvPr>
        </p:nvSpPr>
        <p:spPr>
          <a:xfrm>
            <a:off x="3775935" y="533400"/>
            <a:ext cx="5063266" cy="570280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4" y="1539240"/>
            <a:ext cx="2834640" cy="4709160"/>
          </a:xfrm>
        </p:spPr>
        <p:txBody>
          <a:bodyPr>
            <a:normAutofit/>
          </a:bodyPr>
          <a:lstStyle>
            <a:lvl1pPr marL="0" indent="0">
              <a:buNone/>
              <a:defRPr lang="en-US" sz="1600" b="0" i="0" kern="1200" cap="none" spc="30" baseline="0" dirty="0" smtClean="0">
                <a:solidFill>
                  <a:schemeClr val="bg2"/>
                </a:solidFill>
                <a:latin typeface="+mn-lt"/>
                <a:ea typeface="+mn-ea"/>
                <a:cs typeface="Tahom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409950" y="0"/>
            <a:ext cx="5734050" cy="6858000"/>
          </a:xfrm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4AB02A5-4FE5-49D9-9E24-09F23B90C45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21" name="Title Placeholder 1"/>
          <p:cNvSpPr>
            <a:spLocks noGrp="1"/>
          </p:cNvSpPr>
          <p:nvPr>
            <p:ph type="title"/>
          </p:nvPr>
        </p:nvSpPr>
        <p:spPr>
          <a:xfrm>
            <a:off x="276224" y="228600"/>
            <a:ext cx="2834640" cy="129539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274320" y="1536192"/>
            <a:ext cx="2834640" cy="4712208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225" y="1295400"/>
            <a:ext cx="8591550" cy="4933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225" y="6429375"/>
            <a:ext cx="21336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fld id="{54AB02A5-4FE5-49D9-9E24-09F23B90C450}" type="datetimeFigureOut">
              <a:rPr lang="en-US" smtClean="0"/>
              <a:t>12/21/2018</a:t>
            </a:fld>
            <a:endParaRPr lang="en-US" sz="1200">
              <a:solidFill>
                <a:schemeClr val="bg2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43324" y="6429375"/>
            <a:ext cx="4086225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endParaRPr kumimoji="0" lang="en-US" sz="1200">
              <a:solidFill>
                <a:schemeClr val="bg2">
                  <a:shade val="50000"/>
                </a:schemeClr>
              </a:solidFill>
              <a:effectLst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91475" y="6429375"/>
            <a:ext cx="8763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pPr algn="ctr" eaLnBrk="1" latinLnBrk="0" hangingPunct="1"/>
            <a:fld id="{6294C92D-0306-4E69-9CD3-20855E849650}" type="slidenum">
              <a:rPr kumimoji="0" lang="en-US" smtClean="0"/>
              <a:t>‹#›</a:t>
            </a:fld>
            <a:endParaRPr kumimoji="0" lang="en-US" sz="1200">
              <a:solidFill>
                <a:schemeClr val="bg2">
                  <a:shade val="50000"/>
                </a:schemeClr>
              </a:solidFill>
              <a:effectLst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spcBef>
          <a:spcPts val="400"/>
        </a:spcBef>
        <a:buNone/>
        <a:defRPr sz="3600" b="0" kern="1200" cap="none" spc="0" baseline="0">
          <a:solidFill>
            <a:schemeClr val="tx2"/>
          </a:solidFill>
          <a:latin typeface="+mj-lt"/>
          <a:ea typeface="+mj-ea"/>
          <a:cs typeface="Tunga" pitchFamily="2"/>
        </a:defRPr>
      </a:lvl1pPr>
    </p:titleStyle>
    <p:bodyStyle>
      <a:lvl1pPr marL="171450" indent="-173736" algn="l" defTabSz="914400" rtl="0" eaLnBrk="1" latinLnBrk="1" hangingPunct="1">
        <a:spcBef>
          <a:spcPts val="600"/>
        </a:spcBef>
        <a:spcAft>
          <a:spcPts val="0"/>
        </a:spcAft>
        <a:buClr>
          <a:schemeClr val="accent1"/>
        </a:buClr>
        <a:buFont typeface="Arial" pitchFamily="34" charset="0"/>
        <a:buChar char="•"/>
        <a:defRPr sz="2200" b="0" i="0" kern="1200" cap="none" spc="30" baseline="0">
          <a:solidFill>
            <a:schemeClr val="tx2"/>
          </a:solidFill>
          <a:latin typeface="+mn-lt"/>
          <a:ea typeface="+mn-ea"/>
          <a:cs typeface="Tahoma" pitchFamily="34" charset="0"/>
        </a:defRPr>
      </a:lvl1pPr>
      <a:lvl2pPr marL="344488" indent="-173736" algn="l" defTabSz="914400" rtl="0" eaLnBrk="1" latinLnBrk="1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Tahoma" pitchFamily="34" charset="0"/>
        </a:defRPr>
      </a:lvl2pPr>
      <a:lvl3pPr marL="515938" indent="-173736" algn="l" defTabSz="914400" rtl="0" eaLnBrk="1" latinLnBrk="1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Tahoma" pitchFamily="34" charset="0"/>
        </a:defRPr>
      </a:lvl3pPr>
      <a:lvl4pPr marL="688975" indent="-173736" algn="l" defTabSz="914400" rtl="0" eaLnBrk="1" latinLnBrk="1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Tahoma" pitchFamily="34" charset="0"/>
        </a:defRPr>
      </a:lvl4pPr>
      <a:lvl5pPr marL="860425" indent="-173736" algn="l" defTabSz="914400" rtl="0" eaLnBrk="1" latinLnBrk="1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Tahoma" pitchFamily="34" charset="0"/>
        </a:defRPr>
      </a:lvl5pPr>
      <a:lvl6pPr marL="1051560" indent="-173736" algn="l" defTabSz="914400" rtl="0" eaLnBrk="1" latinLnBrk="1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234440" indent="-173736" algn="l" defTabSz="914400" rtl="0" eaLnBrk="1" latinLnBrk="1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417320" indent="-173736" algn="l" defTabSz="914400" rtl="0" eaLnBrk="1" latinLnBrk="1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600200" indent="-173736" algn="l" defTabSz="914400" rtl="0" eaLnBrk="1" latinLnBrk="1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5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11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microsoft.com/office/2007/relationships/hdphoto" Target="../media/hdphoto6.wdp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4.png"/><Relationship Id="rId7" Type="http://schemas.microsoft.com/office/2007/relationships/hdphoto" Target="../media/hdphoto7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11" Type="http://schemas.microsoft.com/office/2007/relationships/hdphoto" Target="../media/hdphoto9.wdp"/><Relationship Id="rId5" Type="http://schemas.openxmlformats.org/officeDocument/2006/relationships/image" Target="../media/image14.png"/><Relationship Id="rId10" Type="http://schemas.openxmlformats.org/officeDocument/2006/relationships/image" Target="../media/image17.png"/><Relationship Id="rId4" Type="http://schemas.openxmlformats.org/officeDocument/2006/relationships/image" Target="../media/image5.png"/><Relationship Id="rId9" Type="http://schemas.microsoft.com/office/2007/relationships/hdphoto" Target="../media/hdphoto8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0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4.png"/><Relationship Id="rId7" Type="http://schemas.microsoft.com/office/2007/relationships/hdphoto" Target="../media/hdphoto1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10" Type="http://schemas.openxmlformats.org/officeDocument/2006/relationships/image" Target="../media/image22.png"/><Relationship Id="rId4" Type="http://schemas.openxmlformats.org/officeDocument/2006/relationships/image" Target="../media/image5.png"/><Relationship Id="rId9" Type="http://schemas.microsoft.com/office/2007/relationships/hdphoto" Target="../media/hdphoto1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1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63"/>
            <a:ext cx="9144000" cy="687452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51919" y="1844824"/>
            <a:ext cx="5015855" cy="1008112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한국의 관광 데이터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4294967295"/>
          </p:nvPr>
        </p:nvSpPr>
        <p:spPr>
          <a:xfrm>
            <a:off x="3779912" y="2420888"/>
            <a:ext cx="5121275" cy="1581150"/>
          </a:xfrm>
        </p:spPr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숙박 및 대표 관광지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en-US" altLang="ko-KR" dirty="0" smtClean="0"/>
              <a:t>4</a:t>
            </a:r>
            <a:r>
              <a:rPr lang="ko-KR" altLang="en-US" dirty="0" smtClean="0"/>
              <a:t>조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이강구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이세웅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365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70"/>
            <a:ext cx="9144000" cy="68660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392" y="5879987"/>
            <a:ext cx="720080" cy="6430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437"/>
            <a:ext cx="9144000" cy="6840841"/>
          </a:xfrm>
          <a:prstGeom prst="rect">
            <a:avLst/>
          </a:prstGeom>
        </p:spPr>
      </p:pic>
      <p:sp>
        <p:nvSpPr>
          <p:cNvPr id="12" name="제목 13"/>
          <p:cNvSpPr txBox="1">
            <a:spLocks/>
          </p:cNvSpPr>
          <p:nvPr/>
        </p:nvSpPr>
        <p:spPr>
          <a:xfrm>
            <a:off x="807788" y="332656"/>
            <a:ext cx="7176095" cy="93610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1" hangingPunct="1">
              <a:spcBef>
                <a:spcPts val="400"/>
              </a:spcBef>
              <a:buNone/>
              <a:defRPr sz="3600" b="0" kern="1200" cap="none" spc="0" baseline="0">
                <a:solidFill>
                  <a:schemeClr val="tx2"/>
                </a:solidFill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ko-KR" altLang="en-US" sz="2000" dirty="0" smtClean="0"/>
              <a:t>중구 지역의 숙박료가 </a:t>
            </a:r>
            <a:r>
              <a:rPr lang="en-US" altLang="ko-KR" sz="2000" dirty="0" smtClean="0"/>
              <a:t>2</a:t>
            </a:r>
            <a:r>
              <a:rPr lang="ko-KR" altLang="en-US" sz="2000" dirty="0" smtClean="0"/>
              <a:t>배 정도 오른 것에 대한 </a:t>
            </a:r>
            <a:endParaRPr lang="en-US" altLang="ko-KR" sz="2000" dirty="0" smtClean="0"/>
          </a:p>
          <a:p>
            <a:r>
              <a:rPr lang="ko-KR" altLang="en-US" sz="2000" dirty="0" smtClean="0"/>
              <a:t>다른 지역과의 </a:t>
            </a:r>
            <a:r>
              <a:rPr lang="ko-KR" altLang="en-US" sz="2000" dirty="0" err="1" smtClean="0"/>
              <a:t>증가량</a:t>
            </a:r>
            <a:r>
              <a:rPr lang="ko-KR" altLang="en-US" sz="2000" dirty="0" smtClean="0"/>
              <a:t> 비교 그래프를 그려보겠습니다</a:t>
            </a:r>
            <a:r>
              <a:rPr lang="en-US" altLang="ko-KR" sz="2000" dirty="0" smtClean="0"/>
              <a:t>.</a:t>
            </a:r>
            <a:r>
              <a:rPr lang="ko-KR" altLang="en-US" sz="2000" dirty="0" smtClean="0"/>
              <a:t>  </a:t>
            </a:r>
            <a:endParaRPr lang="ko-KR" altLang="en-US" sz="20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46" y="481443"/>
            <a:ext cx="461214" cy="397970"/>
          </a:xfrm>
          <a:prstGeom prst="rect">
            <a:avLst/>
          </a:prstGeom>
        </p:spPr>
      </p:pic>
      <p:sp>
        <p:nvSpPr>
          <p:cNvPr id="13" name="제목 13"/>
          <p:cNvSpPr txBox="1">
            <a:spLocks/>
          </p:cNvSpPr>
          <p:nvPr/>
        </p:nvSpPr>
        <p:spPr>
          <a:xfrm>
            <a:off x="903060" y="5232322"/>
            <a:ext cx="7176095" cy="14370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1" hangingPunct="1">
              <a:spcBef>
                <a:spcPts val="400"/>
              </a:spcBef>
              <a:buNone/>
              <a:defRPr sz="3600" b="0" kern="1200" cap="none" spc="0" baseline="0">
                <a:solidFill>
                  <a:schemeClr val="tx2"/>
                </a:solidFill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ko-KR" altLang="en-US" sz="2000" dirty="0" smtClean="0">
                <a:solidFill>
                  <a:srgbClr val="0070C0"/>
                </a:solidFill>
              </a:rPr>
              <a:t>유성구</a:t>
            </a:r>
            <a:r>
              <a:rPr lang="ko-KR" altLang="en-US" sz="2000" dirty="0" smtClean="0"/>
              <a:t>는 가격이 </a:t>
            </a:r>
            <a:r>
              <a:rPr lang="en-US" altLang="ko-KR" sz="2000" dirty="0" smtClean="0"/>
              <a:t>7</a:t>
            </a:r>
            <a:r>
              <a:rPr lang="ko-KR" altLang="en-US" sz="2000" dirty="0" smtClean="0"/>
              <a:t>년 동안에 큰 변화가 없었고</a:t>
            </a:r>
            <a:r>
              <a:rPr lang="en-US" altLang="ko-KR" sz="2000" dirty="0" smtClean="0"/>
              <a:t>, </a:t>
            </a:r>
          </a:p>
          <a:p>
            <a:r>
              <a:rPr lang="en-US" altLang="ko-KR" sz="1800" dirty="0"/>
              <a:t> </a:t>
            </a:r>
            <a:r>
              <a:rPr lang="ko-KR" altLang="en-US" sz="1800" dirty="0" smtClean="0">
                <a:solidFill>
                  <a:srgbClr val="00B050"/>
                </a:solidFill>
              </a:rPr>
              <a:t>서구</a:t>
            </a:r>
            <a:r>
              <a:rPr lang="ko-KR" altLang="en-US" sz="1800" dirty="0" smtClean="0"/>
              <a:t>는 </a:t>
            </a:r>
            <a:r>
              <a:rPr lang="en-US" altLang="ko-KR" sz="1800" dirty="0" smtClean="0"/>
              <a:t>2010</a:t>
            </a:r>
            <a:r>
              <a:rPr lang="ko-KR" altLang="en-US" sz="1800" dirty="0" smtClean="0"/>
              <a:t>년에 잠깐 </a:t>
            </a:r>
            <a:r>
              <a:rPr lang="en-US" altLang="ko-KR" sz="1800" dirty="0" smtClean="0"/>
              <a:t>2</a:t>
            </a:r>
            <a:r>
              <a:rPr lang="ko-KR" altLang="en-US" sz="1800" dirty="0" smtClean="0"/>
              <a:t>배 가까이 올라갔다가 다시 원래 상태로</a:t>
            </a:r>
            <a:endParaRPr lang="en-US" altLang="ko-KR" sz="1800" dirty="0" smtClean="0"/>
          </a:p>
          <a:p>
            <a:r>
              <a:rPr lang="ko-KR" altLang="en-US" sz="1800" dirty="0" smtClean="0"/>
              <a:t>돌아갔으나  </a:t>
            </a:r>
            <a:r>
              <a:rPr lang="ko-KR" altLang="en-US" sz="1800" dirty="0" smtClean="0">
                <a:solidFill>
                  <a:srgbClr val="FF0000"/>
                </a:solidFill>
              </a:rPr>
              <a:t>중구</a:t>
            </a:r>
            <a:r>
              <a:rPr lang="ko-KR" altLang="en-US" sz="1800" dirty="0" smtClean="0"/>
              <a:t>는 </a:t>
            </a:r>
            <a:r>
              <a:rPr lang="en-US" altLang="ko-KR" sz="1800" dirty="0" smtClean="0"/>
              <a:t>2010</a:t>
            </a:r>
            <a:r>
              <a:rPr lang="ko-KR" altLang="en-US" sz="1800" dirty="0" smtClean="0"/>
              <a:t>년을 기점으로 가격이 </a:t>
            </a:r>
            <a:r>
              <a:rPr lang="en-US" altLang="ko-KR" sz="1800" dirty="0" smtClean="0"/>
              <a:t>2</a:t>
            </a:r>
            <a:r>
              <a:rPr lang="ko-KR" altLang="en-US" sz="1800" dirty="0" smtClean="0"/>
              <a:t>배 정도로 </a:t>
            </a:r>
            <a:endParaRPr lang="en-US" altLang="ko-KR" sz="1800" dirty="0" smtClean="0"/>
          </a:p>
          <a:p>
            <a:r>
              <a:rPr lang="ko-KR" altLang="en-US" sz="1800" dirty="0" smtClean="0"/>
              <a:t>상승 했다는 것을 확인 할 수 있었습니다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20" y="1698535"/>
            <a:ext cx="8164603" cy="345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44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70"/>
            <a:ext cx="9144000" cy="686607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012" y="1281123"/>
            <a:ext cx="6471975" cy="428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1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70"/>
            <a:ext cx="9144000" cy="68660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392" y="5879987"/>
            <a:ext cx="720080" cy="6430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9"/>
            <a:ext cx="9144000" cy="684084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36" y="525506"/>
            <a:ext cx="399279" cy="383308"/>
          </a:xfrm>
          <a:prstGeom prst="rect">
            <a:avLst/>
          </a:prstGeom>
        </p:spPr>
      </p:pic>
      <p:sp>
        <p:nvSpPr>
          <p:cNvPr id="14" name="제목 13"/>
          <p:cNvSpPr>
            <a:spLocks noGrp="1"/>
          </p:cNvSpPr>
          <p:nvPr>
            <p:ph type="title"/>
          </p:nvPr>
        </p:nvSpPr>
        <p:spPr>
          <a:xfrm>
            <a:off x="716900" y="332656"/>
            <a:ext cx="7176095" cy="1296144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개요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전국 시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도 별 숙박업과 대전과 관련된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en-US" altLang="ko-KR" sz="2400" dirty="0"/>
              <a:t> </a:t>
            </a:r>
            <a:r>
              <a:rPr lang="en-US" altLang="ko-KR" sz="2400" dirty="0" smtClean="0"/>
              <a:t>           </a:t>
            </a:r>
            <a:r>
              <a:rPr lang="ko-KR" altLang="en-US" sz="2400" dirty="0" smtClean="0"/>
              <a:t>숙박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관광지를</a:t>
            </a:r>
            <a:r>
              <a:rPr lang="en-US" altLang="ko-KR" sz="2400" dirty="0" smtClean="0"/>
              <a:t>  </a:t>
            </a:r>
            <a:r>
              <a:rPr lang="ko-KR" altLang="en-US" sz="2400" dirty="0" smtClean="0"/>
              <a:t>간략하게  조사하였습니다</a:t>
            </a:r>
            <a:r>
              <a:rPr lang="en-US" altLang="ko-KR" sz="2400" dirty="0" smtClean="0"/>
              <a:t>. </a:t>
            </a:r>
            <a:br>
              <a:rPr lang="en-US" altLang="ko-KR" sz="2400" dirty="0" smtClean="0"/>
            </a:br>
            <a:r>
              <a:rPr lang="en-US" altLang="ko-KR" sz="2400" dirty="0" smtClean="0"/>
              <a:t> </a:t>
            </a:r>
            <a:endParaRPr lang="ko-KR" altLang="en-US" sz="2400" dirty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36" y="2599723"/>
            <a:ext cx="379263" cy="389037"/>
          </a:xfrm>
          <a:prstGeom prst="rect">
            <a:avLst/>
          </a:prstGeom>
        </p:spPr>
      </p:pic>
      <p:sp>
        <p:nvSpPr>
          <p:cNvPr id="16" name="제목 13"/>
          <p:cNvSpPr txBox="1">
            <a:spLocks/>
          </p:cNvSpPr>
          <p:nvPr/>
        </p:nvSpPr>
        <p:spPr>
          <a:xfrm>
            <a:off x="822979" y="2556712"/>
            <a:ext cx="7176095" cy="86409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1" hangingPunct="1">
              <a:spcBef>
                <a:spcPts val="400"/>
              </a:spcBef>
              <a:buNone/>
              <a:defRPr sz="3600" b="0" kern="1200" cap="none" spc="0" baseline="0">
                <a:solidFill>
                  <a:schemeClr val="tx2"/>
                </a:solidFill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ko-KR" altLang="en-US" sz="2400" dirty="0" smtClean="0"/>
              <a:t>출처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관광 지식 정보 시스템</a:t>
            </a:r>
            <a:endParaRPr lang="en-US" altLang="ko-KR" sz="2400" dirty="0" smtClean="0"/>
          </a:p>
          <a:p>
            <a:r>
              <a:rPr lang="en-US" altLang="ko-KR" sz="2400" dirty="0"/>
              <a:t>https://know.tour.go.kr/stat/statMain.do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2377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70"/>
            <a:ext cx="9144000" cy="68660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392" y="5879987"/>
            <a:ext cx="720080" cy="6430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9"/>
            <a:ext cx="9144000" cy="684084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404664"/>
            <a:ext cx="399279" cy="383308"/>
          </a:xfrm>
          <a:prstGeom prst="rect">
            <a:avLst/>
          </a:prstGeom>
        </p:spPr>
      </p:pic>
      <p:sp>
        <p:nvSpPr>
          <p:cNvPr id="14" name="제목 13"/>
          <p:cNvSpPr>
            <a:spLocks noGrp="1"/>
          </p:cNvSpPr>
          <p:nvPr>
            <p:ph type="title"/>
          </p:nvPr>
        </p:nvSpPr>
        <p:spPr>
          <a:xfrm>
            <a:off x="716900" y="332656"/>
            <a:ext cx="7176095" cy="864096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전국 시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도별 숙박업 대표 종류와 분포에 대해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조사하였습니다</a:t>
            </a:r>
            <a:r>
              <a:rPr lang="en-US" altLang="ko-KR" sz="2400" dirty="0" smtClean="0"/>
              <a:t>. (2009,2013</a:t>
            </a:r>
            <a:r>
              <a:rPr lang="ko-KR" altLang="en-US" sz="2400" dirty="0" smtClean="0"/>
              <a:t>년</a:t>
            </a:r>
            <a:r>
              <a:rPr lang="en-US" altLang="ko-KR" sz="2400" dirty="0" smtClean="0"/>
              <a:t>)</a:t>
            </a:r>
            <a:endParaRPr lang="ko-KR" altLang="en-US" sz="24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1196752"/>
            <a:ext cx="8572500" cy="54006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1196752"/>
            <a:ext cx="8572500" cy="54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19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70"/>
            <a:ext cx="9144000" cy="68660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392" y="5879987"/>
            <a:ext cx="720080" cy="6430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9"/>
            <a:ext cx="9144000" cy="684084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404664"/>
            <a:ext cx="399279" cy="383308"/>
          </a:xfrm>
          <a:prstGeom prst="rect">
            <a:avLst/>
          </a:prstGeom>
        </p:spPr>
      </p:pic>
      <p:sp>
        <p:nvSpPr>
          <p:cNvPr id="14" name="제목 13"/>
          <p:cNvSpPr>
            <a:spLocks noGrp="1"/>
          </p:cNvSpPr>
          <p:nvPr>
            <p:ph type="title"/>
          </p:nvPr>
        </p:nvSpPr>
        <p:spPr>
          <a:xfrm>
            <a:off x="716900" y="332656"/>
            <a:ext cx="7176095" cy="792088"/>
          </a:xfrm>
        </p:spPr>
        <p:txBody>
          <a:bodyPr>
            <a:noAutofit/>
          </a:bodyPr>
          <a:lstStyle/>
          <a:p>
            <a:r>
              <a:rPr lang="en-US" altLang="ko-KR" sz="2400" dirty="0" smtClean="0"/>
              <a:t>2013</a:t>
            </a:r>
            <a:r>
              <a:rPr lang="ko-KR" altLang="en-US" sz="2400" dirty="0" smtClean="0"/>
              <a:t>년 외국인 </a:t>
            </a:r>
            <a:r>
              <a:rPr lang="en-US" altLang="ko-KR" sz="2400" dirty="0" smtClean="0"/>
              <a:t>/</a:t>
            </a:r>
            <a:r>
              <a:rPr lang="ko-KR" altLang="en-US" sz="2400" dirty="0" smtClean="0"/>
              <a:t>내국인 숙박 이용 실적에 대해 조사한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결과입니다</a:t>
            </a:r>
            <a:r>
              <a:rPr lang="en-US" altLang="ko-KR" sz="2400" dirty="0" smtClean="0"/>
              <a:t>. </a:t>
            </a:r>
            <a:endParaRPr lang="ko-KR" altLang="en-US" sz="24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340768"/>
            <a:ext cx="6858000" cy="530120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340768"/>
            <a:ext cx="6858000" cy="530120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32656"/>
            <a:ext cx="8568952" cy="630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696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70"/>
            <a:ext cx="9144000" cy="68660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392" y="5879987"/>
            <a:ext cx="720080" cy="6430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9"/>
            <a:ext cx="9144000" cy="6840841"/>
          </a:xfrm>
          <a:prstGeom prst="rect">
            <a:avLst/>
          </a:prstGeom>
        </p:spPr>
      </p:pic>
      <p:sp>
        <p:nvSpPr>
          <p:cNvPr id="12" name="제목 13"/>
          <p:cNvSpPr txBox="1">
            <a:spLocks/>
          </p:cNvSpPr>
          <p:nvPr/>
        </p:nvSpPr>
        <p:spPr>
          <a:xfrm>
            <a:off x="807789" y="1916832"/>
            <a:ext cx="7176095" cy="223224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1" hangingPunct="1">
              <a:spcBef>
                <a:spcPts val="400"/>
              </a:spcBef>
              <a:buNone/>
              <a:defRPr sz="3600" b="0" kern="1200" cap="none" spc="0" baseline="0">
                <a:solidFill>
                  <a:schemeClr val="tx2"/>
                </a:solidFill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ko-KR" altLang="en-US" sz="2400" dirty="0" smtClean="0"/>
              <a:t>제주도가 가족호텔과 호스텔의 수치가 높지만 </a:t>
            </a:r>
            <a:endParaRPr lang="en-US" altLang="ko-KR" sz="2400" dirty="0" smtClean="0"/>
          </a:p>
          <a:p>
            <a:r>
              <a:rPr lang="ko-KR" altLang="en-US" sz="2400" dirty="0" smtClean="0"/>
              <a:t>외국인의 서울 숙박이용도가  압도적으로 높은 것을 확인 할 수 있습니다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smtClean="0"/>
              <a:t>그리고 내국인은 제주도를 많이 방문하네요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3635864"/>
            <a:ext cx="500872" cy="50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2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70"/>
            <a:ext cx="9144000" cy="68660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392" y="5879987"/>
            <a:ext cx="720080" cy="6430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9"/>
            <a:ext cx="9144000" cy="6840841"/>
          </a:xfrm>
          <a:prstGeom prst="rect">
            <a:avLst/>
          </a:prstGeom>
        </p:spPr>
      </p:pic>
      <p:sp>
        <p:nvSpPr>
          <p:cNvPr id="14" name="제목 13"/>
          <p:cNvSpPr>
            <a:spLocks noGrp="1"/>
          </p:cNvSpPr>
          <p:nvPr>
            <p:ph type="title"/>
          </p:nvPr>
        </p:nvSpPr>
        <p:spPr>
          <a:xfrm>
            <a:off x="716900" y="332656"/>
            <a:ext cx="7176095" cy="1296144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개요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전국 시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도 별 숙박업과 대전과 관련된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en-US" altLang="ko-KR" sz="2400" dirty="0"/>
              <a:t> </a:t>
            </a:r>
            <a:r>
              <a:rPr lang="en-US" altLang="ko-KR" sz="2400" dirty="0" smtClean="0"/>
              <a:t>           </a:t>
            </a:r>
            <a:r>
              <a:rPr lang="ko-KR" altLang="en-US" sz="2400" dirty="0" smtClean="0"/>
              <a:t>숙박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관광지를</a:t>
            </a:r>
            <a:r>
              <a:rPr lang="en-US" altLang="ko-KR" sz="2400" dirty="0" smtClean="0"/>
              <a:t>  </a:t>
            </a:r>
            <a:r>
              <a:rPr lang="ko-KR" altLang="en-US" sz="2400" dirty="0" smtClean="0"/>
              <a:t>간략하게  조사하였습니다</a:t>
            </a:r>
            <a:r>
              <a:rPr lang="en-US" altLang="ko-KR" sz="2400" dirty="0" smtClean="0"/>
              <a:t>. </a:t>
            </a:r>
            <a:br>
              <a:rPr lang="en-US" altLang="ko-KR" sz="2400" dirty="0" smtClean="0"/>
            </a:br>
            <a:r>
              <a:rPr lang="en-US" altLang="ko-KR" sz="2400" dirty="0" smtClean="0"/>
              <a:t> </a:t>
            </a:r>
            <a:endParaRPr lang="ko-KR" altLang="en-US" sz="24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43" y="476672"/>
            <a:ext cx="495426" cy="44240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745" y="1409294"/>
            <a:ext cx="8460431" cy="496855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44" y="404663"/>
            <a:ext cx="8776344" cy="608266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06" y="1318918"/>
            <a:ext cx="5096587" cy="422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31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70"/>
            <a:ext cx="9144000" cy="68660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392" y="5879987"/>
            <a:ext cx="720080" cy="6430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9"/>
            <a:ext cx="9144000" cy="6840841"/>
          </a:xfrm>
          <a:prstGeom prst="rect">
            <a:avLst/>
          </a:prstGeom>
        </p:spPr>
      </p:pic>
      <p:sp>
        <p:nvSpPr>
          <p:cNvPr id="12" name="제목 13"/>
          <p:cNvSpPr txBox="1">
            <a:spLocks/>
          </p:cNvSpPr>
          <p:nvPr/>
        </p:nvSpPr>
        <p:spPr>
          <a:xfrm>
            <a:off x="807788" y="332656"/>
            <a:ext cx="7176095" cy="57606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1" hangingPunct="1">
              <a:spcBef>
                <a:spcPts val="400"/>
              </a:spcBef>
              <a:buNone/>
              <a:defRPr sz="3600" b="0" kern="1200" cap="none" spc="0" baseline="0">
                <a:solidFill>
                  <a:schemeClr val="tx2"/>
                </a:solidFill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ko-KR" altLang="en-US" sz="2400" dirty="0" smtClean="0"/>
              <a:t>대전 지역 숙박료와 이용률에 대한 변화 </a:t>
            </a:r>
            <a:r>
              <a:rPr lang="en-US" altLang="ko-KR" sz="2400" dirty="0" smtClean="0"/>
              <a:t>(2006,2013</a:t>
            </a:r>
            <a:r>
              <a:rPr lang="ko-KR" altLang="en-US" sz="2400" dirty="0" smtClean="0"/>
              <a:t>년</a:t>
            </a:r>
            <a:r>
              <a:rPr lang="en-US" altLang="ko-KR" sz="2400" dirty="0" smtClean="0"/>
              <a:t>)</a:t>
            </a:r>
            <a:endParaRPr lang="ko-KR" altLang="en-US" sz="24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46" y="481443"/>
            <a:ext cx="461214" cy="39797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50" y="962828"/>
            <a:ext cx="8460432" cy="559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9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70"/>
            <a:ext cx="9144000" cy="68660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392" y="5879987"/>
            <a:ext cx="720080" cy="6430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437"/>
            <a:ext cx="9144000" cy="6840841"/>
          </a:xfrm>
          <a:prstGeom prst="rect">
            <a:avLst/>
          </a:prstGeom>
        </p:spPr>
      </p:pic>
      <p:sp>
        <p:nvSpPr>
          <p:cNvPr id="12" name="제목 13"/>
          <p:cNvSpPr txBox="1">
            <a:spLocks/>
          </p:cNvSpPr>
          <p:nvPr/>
        </p:nvSpPr>
        <p:spPr>
          <a:xfrm>
            <a:off x="807788" y="332656"/>
            <a:ext cx="7176095" cy="93610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1" hangingPunct="1">
              <a:spcBef>
                <a:spcPts val="400"/>
              </a:spcBef>
              <a:buNone/>
              <a:defRPr sz="3600" b="0" kern="1200" cap="none" spc="0" baseline="0">
                <a:solidFill>
                  <a:schemeClr val="tx2"/>
                </a:solidFill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ko-KR" altLang="en-US" sz="2400" dirty="0" smtClean="0"/>
              <a:t>대전 지역 숙박료와 이용률에 대한 변화 </a:t>
            </a:r>
            <a:r>
              <a:rPr lang="en-US" altLang="ko-KR" sz="2400" dirty="0" smtClean="0"/>
              <a:t>(2006,2013</a:t>
            </a:r>
            <a:r>
              <a:rPr lang="ko-KR" altLang="en-US" sz="2400" dirty="0" smtClean="0"/>
              <a:t>년</a:t>
            </a:r>
            <a:r>
              <a:rPr lang="en-US" altLang="ko-KR" sz="2400" dirty="0" smtClean="0"/>
              <a:t>)</a:t>
            </a:r>
          </a:p>
          <a:p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t.Test</a:t>
            </a:r>
            <a:r>
              <a:rPr lang="ko-KR" altLang="en-US" sz="2400" dirty="0" smtClean="0"/>
              <a:t>를 통해 가격이 올랐다는 가설 검증</a:t>
            </a:r>
            <a:endParaRPr lang="ko-KR" altLang="en-US" sz="24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46" y="481443"/>
            <a:ext cx="461214" cy="39797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14" y="2384460"/>
            <a:ext cx="3734321" cy="227679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747735"/>
            <a:ext cx="4287539" cy="355024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57" y="5600530"/>
            <a:ext cx="7948580" cy="120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379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70"/>
            <a:ext cx="9144000" cy="686607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392" y="5879987"/>
            <a:ext cx="720080" cy="6430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437"/>
            <a:ext cx="9144000" cy="6840841"/>
          </a:xfrm>
          <a:prstGeom prst="rect">
            <a:avLst/>
          </a:prstGeom>
        </p:spPr>
      </p:pic>
      <p:sp>
        <p:nvSpPr>
          <p:cNvPr id="12" name="제목 13"/>
          <p:cNvSpPr txBox="1">
            <a:spLocks/>
          </p:cNvSpPr>
          <p:nvPr/>
        </p:nvSpPr>
        <p:spPr>
          <a:xfrm>
            <a:off x="807788" y="332656"/>
            <a:ext cx="7176095" cy="93610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1" hangingPunct="1">
              <a:spcBef>
                <a:spcPts val="400"/>
              </a:spcBef>
              <a:buNone/>
              <a:defRPr sz="3600" b="0" kern="1200" cap="none" spc="0" baseline="0">
                <a:solidFill>
                  <a:schemeClr val="tx2"/>
                </a:solidFill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ko-KR" altLang="en-US" sz="2000" dirty="0" smtClean="0"/>
              <a:t>중구 지역의 숙박료가 </a:t>
            </a:r>
            <a:r>
              <a:rPr lang="en-US" altLang="ko-KR" sz="2000" dirty="0" smtClean="0"/>
              <a:t>2</a:t>
            </a:r>
            <a:r>
              <a:rPr lang="ko-KR" altLang="en-US" sz="2000" dirty="0" smtClean="0"/>
              <a:t>배 정도 오른 것에 대한 </a:t>
            </a:r>
            <a:endParaRPr lang="en-US" altLang="ko-KR" sz="2000" dirty="0" smtClean="0"/>
          </a:p>
          <a:p>
            <a:r>
              <a:rPr lang="ko-KR" altLang="en-US" sz="2000" dirty="0" smtClean="0"/>
              <a:t>다른 지역과의 </a:t>
            </a:r>
            <a:r>
              <a:rPr lang="ko-KR" altLang="en-US" sz="2000" dirty="0" err="1" smtClean="0"/>
              <a:t>증가량</a:t>
            </a:r>
            <a:r>
              <a:rPr lang="ko-KR" altLang="en-US" sz="2000" dirty="0" smtClean="0"/>
              <a:t> 비교 그래프를 그려보겠습니다</a:t>
            </a:r>
            <a:r>
              <a:rPr lang="en-US" altLang="ko-KR" sz="2000" dirty="0" smtClean="0"/>
              <a:t>.</a:t>
            </a:r>
            <a:r>
              <a:rPr lang="ko-KR" altLang="en-US" sz="2000" dirty="0" smtClean="0"/>
              <a:t>  </a:t>
            </a:r>
            <a:endParaRPr lang="ko-KR" altLang="en-US" sz="20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46" y="481443"/>
            <a:ext cx="461214" cy="39797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484783"/>
            <a:ext cx="5616624" cy="525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134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ho">
  <a:themeElements>
    <a:clrScheme name="SOHO">
      <a:dk1>
        <a:srgbClr val="2E2224"/>
      </a:dk1>
      <a:lt1>
        <a:sysClr val="window" lastClr="FFFFFF"/>
      </a:lt1>
      <a:dk2>
        <a:srgbClr val="48231E"/>
      </a:dk2>
      <a:lt2>
        <a:srgbClr val="CBD8DD"/>
      </a:lt2>
      <a:accent1>
        <a:srgbClr val="61625E"/>
      </a:accent1>
      <a:accent2>
        <a:srgbClr val="964D2C"/>
      </a:accent2>
      <a:accent3>
        <a:srgbClr val="66553E"/>
      </a:accent3>
      <a:accent4>
        <a:srgbClr val="848058"/>
      </a:accent4>
      <a:accent5>
        <a:srgbClr val="AFA14B"/>
      </a:accent5>
      <a:accent6>
        <a:srgbClr val="AD7D4D"/>
      </a:accent6>
      <a:hlink>
        <a:srgbClr val="FFDE66"/>
      </a:hlink>
      <a:folHlink>
        <a:srgbClr val="C0AEBC"/>
      </a:folHlink>
    </a:clrScheme>
    <a:fontScheme name="SOHO">
      <a:majorFont>
        <a:latin typeface="Candara"/>
        <a:ea typeface=""/>
        <a:cs typeface=""/>
        <a:font script="Jpan" typeface="ＭＳ Ｐゴシック"/>
        <a:font script="Hang" typeface="HY견명조"/>
        <a:font script="Hans" typeface="华文新魏"/>
        <a:font script="Hant" typeface="新細明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Ｐゴシック"/>
        <a:font script="Hang" typeface="HY견명조"/>
        <a:font script="Hans" typeface="华文楷体"/>
        <a:font script="Hant" typeface="新細明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HO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7000"/>
                <a:satMod val="150000"/>
              </a:schemeClr>
            </a:gs>
            <a:gs pos="30000">
              <a:schemeClr val="phClr">
                <a:shade val="94000"/>
                <a:satMod val="130000"/>
              </a:schemeClr>
            </a:gs>
            <a:gs pos="45000">
              <a:schemeClr val="phClr">
                <a:shade val="100000"/>
                <a:satMod val="120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4000"/>
                <a:satMod val="130000"/>
              </a:schemeClr>
            </a:gs>
            <a:gs pos="100000">
              <a:schemeClr val="phClr">
                <a:shade val="67000"/>
                <a:satMod val="150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700000"/>
            </a:lightRig>
          </a:scene3d>
          <a:sp3d contourW="19050">
            <a:bevelT w="31750" h="38100"/>
            <a:contourClr>
              <a:schemeClr val="phClr">
                <a:shade val="15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4000"/>
                <a:satMod val="210000"/>
              </a:schemeClr>
            </a:gs>
            <a:gs pos="40000">
              <a:schemeClr val="phClr">
                <a:tint val="72000"/>
                <a:shade val="99000"/>
                <a:satMod val="200000"/>
              </a:schemeClr>
            </a:gs>
            <a:gs pos="100000">
              <a:schemeClr val="phClr">
                <a:tint val="100000"/>
                <a:shade val="30000"/>
                <a:alpha val="100000"/>
                <a:satMod val="175000"/>
                <a:lumMod val="100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86000"/>
                <a:alpha val="90000"/>
              </a:schemeClr>
              <a:schemeClr val="phClr">
                <a:shade val="49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TM01790493[[fn=SOHO]]</Template>
  <TotalTime>614</TotalTime>
  <Words>184</Words>
  <Application>Microsoft Office PowerPoint</Application>
  <PresentationFormat>화면 슬라이드 쇼(4:3)</PresentationFormat>
  <Paragraphs>24</Paragraphs>
  <Slides>11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Soho</vt:lpstr>
      <vt:lpstr>한국의 관광 데이터 </vt:lpstr>
      <vt:lpstr>개요 : 전국 시,도 별 숙박업과 대전과 관련된              숙박,관광지를  간략하게  조사하였습니다.   </vt:lpstr>
      <vt:lpstr>전국 시,도별 숙박업 대표 종류와 분포에 대해  조사하였습니다. (2009,2013년)</vt:lpstr>
      <vt:lpstr>2013년 외국인 /내국인 숙박 이용 실적에 대해 조사한 결과입니다. </vt:lpstr>
      <vt:lpstr>PowerPoint 프레젠테이션</vt:lpstr>
      <vt:lpstr>개요 : 전국 시,도 별 숙박업과 대전과 관련된              숙박,관광지를  간략하게  조사하였습니다. 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한국의 관광 데이터 </dc:title>
  <dc:creator>sewoong</dc:creator>
  <cp:lastModifiedBy>Registered User</cp:lastModifiedBy>
  <cp:revision>24</cp:revision>
  <dcterms:created xsi:type="dcterms:W3CDTF">2018-12-20T12:39:00Z</dcterms:created>
  <dcterms:modified xsi:type="dcterms:W3CDTF">2018-12-21T06:27:52Z</dcterms:modified>
</cp:coreProperties>
</file>

<file path=docProps/thumbnail.jpeg>
</file>